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0"/>
  </p:notesMasterIdLst>
  <p:sldIdLst>
    <p:sldId id="284" r:id="rId2"/>
    <p:sldId id="285" r:id="rId3"/>
    <p:sldId id="286" r:id="rId4"/>
    <p:sldId id="287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65404" autoAdjust="0"/>
    <p:restoredTop sz="92459" autoAdjust="0"/>
  </p:normalViewPr>
  <p:slideViewPr>
    <p:cSldViewPr>
      <p:cViewPr varScale="1">
        <p:scale>
          <a:sx n="91" d="100"/>
          <a:sy n="91" d="100"/>
        </p:scale>
        <p:origin x="653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56" y="3223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5ACF5F8-4750-4932-9B03-19801EAA4961}" type="datetimeFigureOut">
              <a:rPr lang="ar-IQ" smtClean="0"/>
              <a:pPr/>
              <a:t>05/04/1445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41C6EE2-D0D3-4054-9030-8FE6DB6CD534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C6EE2-D0D3-4054-9030-8FE6DB6CD534}" type="slidenum">
              <a:rPr lang="ar-IQ" smtClean="0"/>
              <a:pPr/>
              <a:t>5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5B47-78E4-4373-B1DF-9EB435C6C0BA}" type="datetimeFigureOut">
              <a:rPr lang="ar-IQ" smtClean="0"/>
              <a:pPr/>
              <a:t>05/04/1445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D888-029E-47BF-8A92-9D02A608B41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5B47-78E4-4373-B1DF-9EB435C6C0BA}" type="datetimeFigureOut">
              <a:rPr lang="ar-IQ" smtClean="0"/>
              <a:pPr/>
              <a:t>05/04/1445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D888-029E-47BF-8A92-9D02A608B41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5B47-78E4-4373-B1DF-9EB435C6C0BA}" type="datetimeFigureOut">
              <a:rPr lang="ar-IQ" smtClean="0"/>
              <a:pPr/>
              <a:t>05/04/1445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D888-029E-47BF-8A92-9D02A608B41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5B47-78E4-4373-B1DF-9EB435C6C0BA}" type="datetimeFigureOut">
              <a:rPr lang="ar-IQ" smtClean="0"/>
              <a:pPr/>
              <a:t>05/04/1445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D888-029E-47BF-8A92-9D02A608B41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5B47-78E4-4373-B1DF-9EB435C6C0BA}" type="datetimeFigureOut">
              <a:rPr lang="ar-IQ" smtClean="0"/>
              <a:pPr/>
              <a:t>05/04/1445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D888-029E-47BF-8A92-9D02A608B41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5B47-78E4-4373-B1DF-9EB435C6C0BA}" type="datetimeFigureOut">
              <a:rPr lang="ar-IQ" smtClean="0"/>
              <a:pPr/>
              <a:t>05/04/1445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D888-029E-47BF-8A92-9D02A608B41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5B47-78E4-4373-B1DF-9EB435C6C0BA}" type="datetimeFigureOut">
              <a:rPr lang="ar-IQ" smtClean="0"/>
              <a:pPr/>
              <a:t>05/04/1445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D888-029E-47BF-8A92-9D02A608B41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5B47-78E4-4373-B1DF-9EB435C6C0BA}" type="datetimeFigureOut">
              <a:rPr lang="ar-IQ" smtClean="0"/>
              <a:pPr/>
              <a:t>05/04/1445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D888-029E-47BF-8A92-9D02A608B41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5B47-78E4-4373-B1DF-9EB435C6C0BA}" type="datetimeFigureOut">
              <a:rPr lang="ar-IQ" smtClean="0"/>
              <a:pPr/>
              <a:t>05/04/1445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D888-029E-47BF-8A92-9D02A608B41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5B47-78E4-4373-B1DF-9EB435C6C0BA}" type="datetimeFigureOut">
              <a:rPr lang="ar-IQ" smtClean="0"/>
              <a:pPr/>
              <a:t>05/04/1445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D888-029E-47BF-8A92-9D02A608B41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5B47-78E4-4373-B1DF-9EB435C6C0BA}" type="datetimeFigureOut">
              <a:rPr lang="ar-IQ" smtClean="0"/>
              <a:pPr/>
              <a:t>05/04/1445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D888-029E-47BF-8A92-9D02A608B41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85B47-78E4-4373-B1DF-9EB435C6C0BA}" type="datetimeFigureOut">
              <a:rPr lang="ar-IQ" smtClean="0"/>
              <a:pPr/>
              <a:t>05/04/1445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FD888-029E-47BF-8A92-9D02A608B411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Diuretics</a:t>
            </a:r>
            <a:endParaRPr lang="ar-IQ" dirty="0"/>
          </a:p>
        </p:txBody>
      </p:sp>
      <p:pic>
        <p:nvPicPr>
          <p:cNvPr id="4" name="عنصر نائب للمحتوى 3" descr="photo_2020-05-16_21-23-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196752"/>
            <a:ext cx="7848872" cy="5661248"/>
          </a:xfrm>
        </p:spPr>
      </p:pic>
      <p:sp>
        <p:nvSpPr>
          <p:cNvPr id="5" name="مربع نص 4"/>
          <p:cNvSpPr txBox="1"/>
          <p:nvPr/>
        </p:nvSpPr>
        <p:spPr>
          <a:xfrm>
            <a:off x="683568" y="4797152"/>
            <a:ext cx="7920880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3600" b="1" dirty="0" smtClean="0">
                <a:solidFill>
                  <a:srgbClr val="FF0000"/>
                </a:solidFill>
              </a:rPr>
              <a:t>Diuretics are drugs that increase the volume of urine (</a:t>
            </a:r>
            <a:r>
              <a:rPr lang="en-US" sz="3600" b="1" dirty="0" err="1" smtClean="0">
                <a:solidFill>
                  <a:srgbClr val="FF0000"/>
                </a:solidFill>
              </a:rPr>
              <a:t>diuresis</a:t>
            </a:r>
            <a:r>
              <a:rPr lang="en-US" sz="3600" b="1" dirty="0" smtClean="0">
                <a:solidFill>
                  <a:srgbClr val="FF0000"/>
                </a:solidFill>
              </a:rPr>
              <a:t>). and sodium excretion (</a:t>
            </a:r>
            <a:r>
              <a:rPr lang="en-US" sz="3600" b="1" dirty="0" err="1" smtClean="0">
                <a:solidFill>
                  <a:srgbClr val="FF0000"/>
                </a:solidFill>
              </a:rPr>
              <a:t>natriuresis</a:t>
            </a:r>
            <a:r>
              <a:rPr lang="en-US" sz="3600" b="1" dirty="0" smtClean="0">
                <a:solidFill>
                  <a:srgbClr val="FF0000"/>
                </a:solidFill>
              </a:rPr>
              <a:t>)</a:t>
            </a:r>
            <a:endParaRPr lang="ar-IQ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576064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Renal calcium excretion is decreased</a:t>
            </a:r>
            <a:endParaRPr lang="en-US" sz="3600" b="1" dirty="0" smtClean="0"/>
          </a:p>
          <a:p>
            <a:pPr algn="l" rtl="0">
              <a:buNone/>
            </a:pPr>
            <a:r>
              <a:rPr lang="en-US" b="1" dirty="0" smtClean="0"/>
              <a:t>They are preferred on loop diuretics in calcium-deficient, elderly and osteoporotic individuals who are at risk of fractures.</a:t>
            </a:r>
          </a:p>
          <a:p>
            <a:pPr algn="l" rtl="0">
              <a:buNone/>
            </a:pPr>
            <a:r>
              <a:rPr lang="en-US" b="1" dirty="0" smtClean="0"/>
              <a:t>The </a:t>
            </a:r>
            <a:r>
              <a:rPr lang="en-US" b="1" dirty="0" err="1" smtClean="0"/>
              <a:t>hypocalcuric</a:t>
            </a:r>
            <a:r>
              <a:rPr lang="en-US" b="1" dirty="0" smtClean="0"/>
              <a:t> effect of </a:t>
            </a:r>
            <a:r>
              <a:rPr lang="en-US" b="1" dirty="0" err="1" smtClean="0"/>
              <a:t>thiazides</a:t>
            </a:r>
            <a:r>
              <a:rPr lang="en-US" b="1" dirty="0" smtClean="0"/>
              <a:t> has also been used for prevention of </a:t>
            </a:r>
            <a:r>
              <a:rPr lang="en-US" b="1" dirty="0" err="1" smtClean="0"/>
              <a:t>hypercalciuria</a:t>
            </a:r>
            <a:r>
              <a:rPr lang="en-US" b="1" dirty="0" smtClean="0"/>
              <a:t> and renal calcium stones. </a:t>
            </a:r>
          </a:p>
          <a:p>
            <a:pPr algn="l" rtl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Hypomagnesemia</a:t>
            </a:r>
            <a:r>
              <a:rPr lang="en-US" b="1" dirty="0" smtClean="0">
                <a:solidFill>
                  <a:srgbClr val="FF0000"/>
                </a:solidFill>
              </a:rPr>
              <a:t>: Renal Mg+2 excretion is increased</a:t>
            </a:r>
            <a:r>
              <a:rPr lang="en-US" b="1" dirty="0" smtClean="0"/>
              <a:t> </a:t>
            </a:r>
          </a:p>
          <a:p>
            <a:pPr algn="l" rtl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Hyperuricemia</a:t>
            </a:r>
            <a:r>
              <a:rPr lang="en-US" b="1" smtClean="0">
                <a:solidFill>
                  <a:srgbClr val="FF0000"/>
                </a:solidFill>
              </a:rPr>
              <a:t>: Serum </a:t>
            </a:r>
            <a:r>
              <a:rPr lang="en-US" b="1" dirty="0" smtClean="0">
                <a:solidFill>
                  <a:srgbClr val="FF0000"/>
                </a:solidFill>
              </a:rPr>
              <a:t>uric acid level is increased </a:t>
            </a:r>
            <a:r>
              <a:rPr lang="en-US" b="1" dirty="0" smtClean="0"/>
              <a:t>because diuretics are organic acids and compete with uric acid for proximal tubular secretion. </a:t>
            </a:r>
            <a:endParaRPr lang="ar-IQ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Clinical uses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25144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3600" b="1" dirty="0" smtClean="0"/>
              <a:t>1. Hypertension </a:t>
            </a:r>
          </a:p>
          <a:p>
            <a:pPr algn="l" rtl="0">
              <a:buNone/>
            </a:pPr>
            <a:r>
              <a:rPr lang="en-US" sz="3600" b="1" dirty="0" smtClean="0"/>
              <a:t>2. </a:t>
            </a:r>
            <a:r>
              <a:rPr lang="en-US" sz="3600" b="1" dirty="0" err="1" smtClean="0"/>
              <a:t>Oedema</a:t>
            </a:r>
            <a:r>
              <a:rPr lang="en-US" sz="3600" b="1" dirty="0" smtClean="0"/>
              <a:t> due to heart failure, renal and hepatic diseases. </a:t>
            </a:r>
          </a:p>
          <a:p>
            <a:pPr algn="l" rtl="0">
              <a:buNone/>
            </a:pPr>
            <a:r>
              <a:rPr lang="en-US" sz="3600" b="1" dirty="0" smtClean="0"/>
              <a:t>3. </a:t>
            </a:r>
            <a:r>
              <a:rPr lang="en-US" sz="3600" b="1" dirty="0" err="1" smtClean="0"/>
              <a:t>Nephrogenic</a:t>
            </a:r>
            <a:r>
              <a:rPr lang="en-US" sz="3600" b="1" dirty="0" smtClean="0"/>
              <a:t> diabetes </a:t>
            </a:r>
            <a:r>
              <a:rPr lang="en-US" sz="3600" b="1" dirty="0" err="1" smtClean="0"/>
              <a:t>insipidus</a:t>
            </a:r>
            <a:r>
              <a:rPr lang="en-US" sz="3600" b="1" dirty="0" smtClean="0"/>
              <a:t>. </a:t>
            </a:r>
            <a:endParaRPr lang="ar-IQ" sz="3600" b="1" dirty="0" smtClean="0"/>
          </a:p>
          <a:p>
            <a:pPr algn="l" rtl="0">
              <a:buNone/>
            </a:pPr>
            <a:r>
              <a:rPr lang="en-US" sz="3600" b="1" dirty="0" smtClean="0"/>
              <a:t>4. </a:t>
            </a:r>
            <a:r>
              <a:rPr lang="en-US" sz="3600" b="1" dirty="0" err="1" smtClean="0"/>
              <a:t>Hypercalciuria</a:t>
            </a:r>
            <a:r>
              <a:rPr lang="en-US" sz="3600" b="1" dirty="0" smtClean="0"/>
              <a:t> with recurrent renal calcium stones </a:t>
            </a:r>
          </a:p>
          <a:p>
            <a:pPr algn="l" rtl="0">
              <a:buNone/>
            </a:pPr>
            <a:endParaRPr lang="ar-IQ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en-US" b="1" dirty="0" smtClean="0">
                <a:solidFill>
                  <a:srgbClr val="FF0000"/>
                </a:solidFill>
              </a:rPr>
              <a:t>2. Loop diuretics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3600" b="1" dirty="0" err="1" smtClean="0">
                <a:solidFill>
                  <a:srgbClr val="FF0000"/>
                </a:solidFill>
              </a:rPr>
              <a:t>Furosemide</a:t>
            </a:r>
            <a:r>
              <a:rPr lang="en-US" sz="3600" dirty="0" smtClean="0"/>
              <a:t> </a:t>
            </a:r>
            <a:r>
              <a:rPr lang="en-US" sz="3600" b="1" dirty="0" smtClean="0"/>
              <a:t>is prototype </a:t>
            </a:r>
          </a:p>
          <a:p>
            <a:pPr algn="l" rtl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Mechanism and Site of action: </a:t>
            </a:r>
            <a:r>
              <a:rPr lang="en-US" sz="3600" b="1" dirty="0" smtClean="0"/>
              <a:t>inhibit sodium </a:t>
            </a:r>
            <a:r>
              <a:rPr lang="en-US" sz="3600" b="1" dirty="0" err="1" smtClean="0"/>
              <a:t>reabsorption</a:t>
            </a:r>
            <a:r>
              <a:rPr lang="en-US" sz="3600" b="1" dirty="0" smtClean="0"/>
              <a:t> by inhibiting Na+/K+/2Cl- transporter in the </a:t>
            </a:r>
            <a:r>
              <a:rPr lang="en-US" sz="3600" b="1" dirty="0" smtClean="0">
                <a:solidFill>
                  <a:srgbClr val="FF0000"/>
                </a:solidFill>
              </a:rPr>
              <a:t>ascending loop of </a:t>
            </a:r>
            <a:r>
              <a:rPr lang="en-US" sz="3600" b="1" dirty="0" err="1" smtClean="0">
                <a:solidFill>
                  <a:srgbClr val="FF0000"/>
                </a:solidFill>
              </a:rPr>
              <a:t>Henle</a:t>
            </a:r>
            <a:r>
              <a:rPr lang="en-US" sz="3600" b="1" dirty="0" smtClean="0"/>
              <a:t>. </a:t>
            </a:r>
          </a:p>
          <a:p>
            <a:pPr algn="l" rtl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Efficacy is high; </a:t>
            </a:r>
            <a:r>
              <a:rPr lang="en-US" sz="3600" b="1" dirty="0" smtClean="0"/>
              <a:t>cause up to 25% of filtered Na+ to be excreted. </a:t>
            </a:r>
          </a:p>
          <a:p>
            <a:pPr algn="l" rtl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’Ceiling’ of effect is high </a:t>
            </a:r>
            <a:r>
              <a:rPr lang="en-US" sz="3600" b="1" dirty="0" smtClean="0"/>
              <a:t>(</a:t>
            </a:r>
            <a:r>
              <a:rPr lang="en-US" sz="3600" b="1" dirty="0" err="1" smtClean="0"/>
              <a:t>diuresis</a:t>
            </a:r>
            <a:r>
              <a:rPr lang="en-US" sz="3600" b="1" dirty="0" smtClean="0"/>
              <a:t> goes on increasing with increasing dose) . Over-treatment can cause dehydration. </a:t>
            </a:r>
            <a:endParaRPr lang="ar-IQ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60648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Onset of action rapid </a:t>
            </a:r>
            <a:r>
              <a:rPr lang="en-US" sz="3600" b="1" dirty="0" smtClean="0"/>
              <a:t>-</a:t>
            </a:r>
            <a:r>
              <a:rPr lang="en-US" sz="3600" b="1" dirty="0" err="1" smtClean="0"/>
              <a:t>furosemide</a:t>
            </a:r>
            <a:r>
              <a:rPr lang="en-US" sz="3600" b="1" dirty="0" smtClean="0"/>
              <a:t> (</a:t>
            </a:r>
            <a:r>
              <a:rPr lang="en-US" sz="3600" b="1" dirty="0" err="1" smtClean="0"/>
              <a:t>i.v</a:t>
            </a:r>
            <a:r>
              <a:rPr lang="en-US" sz="3600" b="1" dirty="0" smtClean="0"/>
              <a:t>. 30 min), (oral 1 h); therefore it is suitable for emergency situations as acute pulmonary </a:t>
            </a:r>
            <a:r>
              <a:rPr lang="en-US" sz="3600" b="1" dirty="0" err="1" smtClean="0"/>
              <a:t>oedema</a:t>
            </a:r>
            <a:r>
              <a:rPr lang="en-US" sz="3600" b="1" dirty="0" smtClean="0"/>
              <a:t> and hypertensive crisis. </a:t>
            </a:r>
          </a:p>
          <a:p>
            <a:pPr algn="l" rtl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Duration of action:</a:t>
            </a:r>
            <a:r>
              <a:rPr lang="en-US" sz="3600" b="1" dirty="0" smtClean="0"/>
              <a:t> Short- (6h), so if given late during a day it does not disturb sleep. </a:t>
            </a:r>
          </a:p>
          <a:p>
            <a:pPr algn="l" rtl="0">
              <a:buNone/>
            </a:pPr>
            <a:r>
              <a:rPr lang="en-US" sz="3600" b="1" dirty="0" err="1" smtClean="0">
                <a:solidFill>
                  <a:srgbClr val="FF0000"/>
                </a:solidFill>
              </a:rPr>
              <a:t>Hypokalaemia</a:t>
            </a:r>
            <a:r>
              <a:rPr lang="en-US" sz="3600" b="1" dirty="0" smtClean="0"/>
              <a:t> occur by same mechanism as </a:t>
            </a:r>
            <a:r>
              <a:rPr lang="en-US" sz="3600" b="1" dirty="0" err="1" smtClean="0"/>
              <a:t>thiazides</a:t>
            </a:r>
            <a:r>
              <a:rPr lang="en-US" sz="3600" b="1" dirty="0" smtClean="0"/>
              <a:t>. </a:t>
            </a:r>
          </a:p>
          <a:p>
            <a:pPr algn="l" rtl="0">
              <a:buNone/>
            </a:pPr>
            <a:r>
              <a:rPr lang="en-US" sz="3600" b="1" dirty="0" smtClean="0"/>
              <a:t>Loop diuretics remain effective in severe renal impairment and at GFR below 10ml/min. </a:t>
            </a:r>
            <a:endParaRPr lang="ar-IQ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04664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Renal Ca+2 excretion is increased</a:t>
            </a:r>
            <a:r>
              <a:rPr lang="en-US" sz="4000" b="1" dirty="0" smtClean="0"/>
              <a:t>. This is utilized in treatment of </a:t>
            </a:r>
            <a:r>
              <a:rPr lang="en-US" sz="4000" b="1" dirty="0" err="1" smtClean="0"/>
              <a:t>hypercalcaemia</a:t>
            </a:r>
            <a:r>
              <a:rPr lang="en-US" sz="4000" b="1" dirty="0" smtClean="0"/>
              <a:t>. On other hand they are not preferred in elderly, osteoporotic and calcium deficient, loop diuretics use is associated with an increased risk of fractures. </a:t>
            </a:r>
          </a:p>
          <a:p>
            <a:pPr algn="l" rtl="0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Renal Mg+ excretion is increased</a:t>
            </a:r>
            <a:r>
              <a:rPr lang="en-US" sz="4000" b="1" dirty="0" smtClean="0"/>
              <a:t>. </a:t>
            </a:r>
          </a:p>
          <a:p>
            <a:pPr algn="l" rtl="0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Serum uric acid is increased</a:t>
            </a:r>
            <a:r>
              <a:rPr lang="en-US" sz="4000" b="1" dirty="0" smtClean="0"/>
              <a:t> (by same mechanism as </a:t>
            </a:r>
            <a:r>
              <a:rPr lang="en-US" sz="4000" b="1" dirty="0" err="1" smtClean="0"/>
              <a:t>thiazides</a:t>
            </a:r>
            <a:r>
              <a:rPr lang="en-US" sz="4000" b="1" dirty="0" smtClean="0"/>
              <a:t>).</a:t>
            </a:r>
            <a:endParaRPr lang="ar-IQ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Clinical uses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sz="3600" b="1" dirty="0" smtClean="0"/>
              <a:t>1. acute pulmonary </a:t>
            </a:r>
            <a:r>
              <a:rPr lang="en-US" sz="3600" b="1" dirty="0" err="1" smtClean="0"/>
              <a:t>oedema</a:t>
            </a:r>
            <a:r>
              <a:rPr lang="en-US" sz="3600" b="1" dirty="0" smtClean="0"/>
              <a:t> and acute left ventricular failure </a:t>
            </a:r>
          </a:p>
          <a:p>
            <a:pPr algn="l" rtl="0">
              <a:buNone/>
            </a:pPr>
            <a:r>
              <a:rPr lang="en-US" sz="3600" b="1" dirty="0" smtClean="0"/>
              <a:t>2. </a:t>
            </a:r>
            <a:r>
              <a:rPr lang="en-US" sz="3600" b="1" dirty="0" err="1" smtClean="0"/>
              <a:t>oedema</a:t>
            </a:r>
            <a:r>
              <a:rPr lang="en-US" sz="3600" b="1" dirty="0" smtClean="0"/>
              <a:t> due to renal or hepatic diseases </a:t>
            </a:r>
          </a:p>
          <a:p>
            <a:pPr algn="l" rtl="0">
              <a:buNone/>
            </a:pPr>
            <a:r>
              <a:rPr lang="en-US" sz="3600" b="1" dirty="0" smtClean="0"/>
              <a:t>3. hypertensive emergencies, hypertension associated with renal failure or congestive heart failure </a:t>
            </a:r>
            <a:endParaRPr lang="ar-IQ" sz="3600" b="1" dirty="0" smtClean="0"/>
          </a:p>
          <a:p>
            <a:pPr algn="l" rtl="0">
              <a:buNone/>
            </a:pPr>
            <a:r>
              <a:rPr lang="en-US" sz="3600" b="1" dirty="0" smtClean="0"/>
              <a:t>4. </a:t>
            </a:r>
            <a:r>
              <a:rPr lang="en-US" sz="3600" b="1" dirty="0" err="1" smtClean="0"/>
              <a:t>hypercalcaemia</a:t>
            </a:r>
            <a:r>
              <a:rPr lang="en-US" sz="3600" b="1" dirty="0" smtClean="0"/>
              <a:t> &amp; </a:t>
            </a:r>
            <a:r>
              <a:rPr lang="en-US" sz="3600" b="1" dirty="0" err="1" smtClean="0"/>
              <a:t>hyperkalaemia</a:t>
            </a:r>
            <a:endParaRPr lang="en-US" sz="3600" b="1" dirty="0" smtClean="0"/>
          </a:p>
          <a:p>
            <a:pPr algn="l" rtl="0">
              <a:buNone/>
            </a:pPr>
            <a:r>
              <a:rPr lang="en-US" sz="3600" b="1" dirty="0" smtClean="0"/>
              <a:t>5. cerebral </a:t>
            </a:r>
            <a:r>
              <a:rPr lang="en-US" sz="3600" b="1" dirty="0" err="1" smtClean="0"/>
              <a:t>oedema</a:t>
            </a:r>
            <a:r>
              <a:rPr lang="en-US" sz="3600" b="1" dirty="0" smtClean="0"/>
              <a:t> </a:t>
            </a:r>
          </a:p>
          <a:p>
            <a:pPr algn="l" rtl="0">
              <a:buNone/>
            </a:pPr>
            <a:r>
              <a:rPr lang="en-US" sz="3600" b="1" dirty="0" smtClean="0"/>
              <a:t>6. renal failure </a:t>
            </a: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Side effects of diuretics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Hypokalaemia</a:t>
            </a:r>
            <a:r>
              <a:rPr lang="en-US" b="1" dirty="0" smtClean="0"/>
              <a:t>: risk is more with low dietary K+ intake, concurrent use of other drugs that cause </a:t>
            </a:r>
            <a:r>
              <a:rPr lang="en-US" b="1" dirty="0" err="1" smtClean="0"/>
              <a:t>hypokalaemia</a:t>
            </a:r>
            <a:r>
              <a:rPr lang="en-US" b="1" dirty="0" smtClean="0"/>
              <a:t> as </a:t>
            </a:r>
            <a:r>
              <a:rPr lang="el-GR" b="1" dirty="0" smtClean="0"/>
              <a:t>β2-</a:t>
            </a:r>
            <a:r>
              <a:rPr lang="en-US" b="1" dirty="0" smtClean="0"/>
              <a:t> agonists, </a:t>
            </a:r>
            <a:r>
              <a:rPr lang="en-US" b="1" dirty="0" err="1" smtClean="0"/>
              <a:t>theophylline</a:t>
            </a:r>
            <a:r>
              <a:rPr lang="en-US" b="1" dirty="0" smtClean="0"/>
              <a:t> and corticosteroids, GIT diseases that cause electrolyte loss as vomiting or diarrhea. </a:t>
            </a:r>
          </a:p>
          <a:p>
            <a:pPr algn="l" rtl="0">
              <a:buNone/>
            </a:pPr>
            <a:r>
              <a:rPr lang="en-US" b="1" dirty="0" err="1" smtClean="0"/>
              <a:t>Hypokalaemia</a:t>
            </a:r>
            <a:r>
              <a:rPr lang="en-US" b="1" dirty="0" smtClean="0"/>
              <a:t> causes arrhythmias.</a:t>
            </a:r>
          </a:p>
          <a:p>
            <a:pPr algn="l" rtl="0">
              <a:buNone/>
            </a:pPr>
            <a:r>
              <a:rPr lang="en-US" b="1" dirty="0" smtClean="0"/>
              <a:t> It can be prevented or treated by high dietary potassium intake, supplement of </a:t>
            </a:r>
            <a:r>
              <a:rPr lang="en-US" b="1" dirty="0" err="1" smtClean="0"/>
              <a:t>KCl</a:t>
            </a:r>
            <a:r>
              <a:rPr lang="en-US" b="1" dirty="0" smtClean="0"/>
              <a:t> tablets or combining potassium- depleting with potassium- sparing diuretics </a:t>
            </a:r>
            <a:endParaRPr lang="ar-IQ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531440"/>
            <a:ext cx="8229600" cy="720080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336704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hyponatraemia</a:t>
            </a:r>
            <a:r>
              <a:rPr lang="en-US" b="1" dirty="0" smtClean="0"/>
              <a:t> and </a:t>
            </a:r>
            <a:r>
              <a:rPr lang="en-US" b="1" dirty="0" err="1" smtClean="0"/>
              <a:t>hypovolaemia</a:t>
            </a:r>
            <a:r>
              <a:rPr lang="en-US" b="1" dirty="0" smtClean="0"/>
              <a:t> </a:t>
            </a:r>
          </a:p>
          <a:p>
            <a:pPr algn="l" rtl="0">
              <a:buNone/>
            </a:pPr>
            <a:r>
              <a:rPr lang="en-US" b="1" dirty="0" smtClean="0"/>
              <a:t>3. hypotension </a:t>
            </a:r>
          </a:p>
          <a:p>
            <a:pPr algn="l" rtl="0">
              <a:buNone/>
            </a:pPr>
            <a:r>
              <a:rPr lang="en-US" b="1" dirty="0" smtClean="0"/>
              <a:t>4. </a:t>
            </a:r>
            <a:r>
              <a:rPr lang="en-US" b="1" dirty="0" err="1" smtClean="0"/>
              <a:t>hypomagnaesemia</a:t>
            </a:r>
            <a:r>
              <a:rPr lang="en-US" b="1" dirty="0" smtClean="0"/>
              <a:t> </a:t>
            </a:r>
          </a:p>
          <a:p>
            <a:pPr algn="l" rtl="0">
              <a:buNone/>
            </a:pPr>
            <a:r>
              <a:rPr lang="en-US" b="1" dirty="0" smtClean="0"/>
              <a:t>5. </a:t>
            </a:r>
            <a:r>
              <a:rPr lang="en-US" b="1" dirty="0" err="1" smtClean="0"/>
              <a:t>hypercalcaemia</a:t>
            </a:r>
            <a:r>
              <a:rPr lang="en-US" b="1" dirty="0" smtClean="0"/>
              <a:t> due to </a:t>
            </a:r>
            <a:r>
              <a:rPr lang="en-US" b="1" dirty="0" err="1" smtClean="0"/>
              <a:t>thiazides</a:t>
            </a:r>
            <a:r>
              <a:rPr lang="en-US" b="1" dirty="0" smtClean="0"/>
              <a:t> and hypocalcaemia due to loop diuretics </a:t>
            </a:r>
          </a:p>
          <a:p>
            <a:pPr algn="l" rtl="0">
              <a:buNone/>
            </a:pPr>
            <a:r>
              <a:rPr lang="en-US" b="1" dirty="0" smtClean="0"/>
              <a:t>6. </a:t>
            </a:r>
            <a:r>
              <a:rPr lang="en-US" b="1" dirty="0" err="1" smtClean="0"/>
              <a:t>hyperuricaemia</a:t>
            </a:r>
            <a:r>
              <a:rPr lang="en-US" b="1" dirty="0" smtClean="0"/>
              <a:t>; gout may occur </a:t>
            </a:r>
          </a:p>
          <a:p>
            <a:pPr algn="l" rtl="0">
              <a:buNone/>
            </a:pPr>
            <a:r>
              <a:rPr lang="en-US" b="1" dirty="0" smtClean="0"/>
              <a:t>7. Hyperglycemia </a:t>
            </a:r>
          </a:p>
          <a:p>
            <a:pPr algn="l" rtl="0">
              <a:buNone/>
            </a:pPr>
            <a:r>
              <a:rPr lang="en-US" b="1" dirty="0" smtClean="0"/>
              <a:t>8. </a:t>
            </a:r>
            <a:r>
              <a:rPr lang="en-US" b="1" dirty="0" err="1" smtClean="0"/>
              <a:t>hyperlipidaemia</a:t>
            </a:r>
            <a:r>
              <a:rPr lang="en-US" b="1" dirty="0" smtClean="0"/>
              <a:t> 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Other side effects: </a:t>
            </a:r>
            <a:r>
              <a:rPr lang="en-US" b="1" dirty="0" err="1" smtClean="0"/>
              <a:t>Thiazides</a:t>
            </a:r>
            <a:r>
              <a:rPr lang="en-US" b="1" dirty="0" smtClean="0"/>
              <a:t>: thrombocytopenia, </a:t>
            </a:r>
            <a:r>
              <a:rPr lang="en-US" b="1" dirty="0" err="1" smtClean="0"/>
              <a:t>agranulocytosis</a:t>
            </a:r>
            <a:r>
              <a:rPr lang="en-US" b="1" dirty="0" smtClean="0"/>
              <a:t>, photosensitivity, dermatitis. </a:t>
            </a:r>
          </a:p>
          <a:p>
            <a:pPr algn="l" rtl="0">
              <a:buNone/>
            </a:pPr>
            <a:r>
              <a:rPr lang="en-US" b="1" dirty="0" smtClean="0"/>
              <a:t>Loop diuretics (</a:t>
            </a:r>
            <a:r>
              <a:rPr lang="en-US" b="1" dirty="0" err="1" smtClean="0"/>
              <a:t>furosamide</a:t>
            </a:r>
            <a:r>
              <a:rPr lang="en-US" b="1" dirty="0" smtClean="0"/>
              <a:t>): </a:t>
            </a:r>
            <a:r>
              <a:rPr lang="en-US" b="1" dirty="0" err="1" smtClean="0"/>
              <a:t>Ototoxicity</a:t>
            </a:r>
            <a:r>
              <a:rPr lang="en-US" b="1" dirty="0" smtClean="0"/>
              <a:t> </a:t>
            </a:r>
          </a:p>
          <a:p>
            <a:endParaRPr lang="ar-IQ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Drug interactions of loop and </a:t>
            </a:r>
            <a:r>
              <a:rPr lang="en-US" b="1" dirty="0" err="1" smtClean="0">
                <a:solidFill>
                  <a:srgbClr val="FF0000"/>
                </a:solidFill>
              </a:rPr>
              <a:t>thiazide</a:t>
            </a:r>
            <a:r>
              <a:rPr lang="en-US" b="1" dirty="0" smtClean="0">
                <a:solidFill>
                  <a:srgbClr val="FF0000"/>
                </a:solidFill>
              </a:rPr>
              <a:t> diuretics 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28799"/>
            <a:ext cx="9144000" cy="5400601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3600" b="1" dirty="0" smtClean="0"/>
              <a:t>1. </a:t>
            </a:r>
            <a:r>
              <a:rPr lang="en-US" sz="3600" b="1" dirty="0" err="1" smtClean="0"/>
              <a:t>Hypokalaemia</a:t>
            </a:r>
            <a:r>
              <a:rPr lang="en-US" sz="3600" b="1" dirty="0" smtClean="0"/>
              <a:t> induced by these drugs enhances </a:t>
            </a:r>
            <a:r>
              <a:rPr lang="en-US" sz="3600" b="1" dirty="0" err="1" smtClean="0"/>
              <a:t>digoxin</a:t>
            </a:r>
            <a:r>
              <a:rPr lang="en-US" sz="3600" b="1" dirty="0" smtClean="0"/>
              <a:t> toxicity. </a:t>
            </a:r>
          </a:p>
          <a:p>
            <a:pPr algn="l" rtl="0">
              <a:buNone/>
            </a:pPr>
            <a:r>
              <a:rPr lang="en-US" sz="3600" b="1" dirty="0" smtClean="0"/>
              <a:t>2. NSAIDs reduce effect of diuretics by inhibiting synthesis of renal vasodilator PGs. </a:t>
            </a:r>
          </a:p>
          <a:p>
            <a:pPr algn="l" rtl="0">
              <a:buNone/>
            </a:pPr>
            <a:r>
              <a:rPr lang="en-US" sz="3600" b="1" dirty="0" smtClean="0"/>
              <a:t>3. Loop diuretics potentiate </a:t>
            </a:r>
            <a:r>
              <a:rPr lang="en-US" sz="3600" b="1" dirty="0" err="1" smtClean="0"/>
              <a:t>aminoglycosides</a:t>
            </a:r>
            <a:r>
              <a:rPr lang="en-US" sz="3600" b="1" dirty="0" smtClean="0"/>
              <a:t>-induced </a:t>
            </a:r>
            <a:r>
              <a:rPr lang="en-US" sz="3600" b="1" dirty="0" err="1" smtClean="0"/>
              <a:t>ototoxicity</a:t>
            </a:r>
            <a:r>
              <a:rPr lang="en-US" sz="3600" b="1" dirty="0" smtClean="0"/>
              <a:t>.</a:t>
            </a:r>
          </a:p>
          <a:p>
            <a:pPr algn="l" rtl="0">
              <a:buNone/>
            </a:pPr>
            <a:r>
              <a:rPr lang="en-US" sz="3600" b="1" dirty="0" smtClean="0"/>
              <a:t>4. </a:t>
            </a:r>
            <a:r>
              <a:rPr lang="en-US" sz="3600" b="1" dirty="0" err="1" smtClean="0"/>
              <a:t>Furosemide</a:t>
            </a:r>
            <a:r>
              <a:rPr lang="en-US" sz="3600" b="1" smtClean="0"/>
              <a:t> displaces </a:t>
            </a:r>
            <a:r>
              <a:rPr lang="en-US" sz="3600" b="1" dirty="0" err="1" smtClean="0"/>
              <a:t>warfarin</a:t>
            </a:r>
            <a:r>
              <a:rPr lang="en-US" sz="3600" b="1" dirty="0" smtClean="0"/>
              <a:t> from plasma protein binding site.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RENAL TRANSPORT MECHANISMS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517232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3600" b="1" dirty="0" smtClean="0"/>
              <a:t>The kidney filters plasma water and solutes at the </a:t>
            </a:r>
            <a:r>
              <a:rPr lang="en-US" sz="3600" b="1" dirty="0" err="1" smtClean="0"/>
              <a:t>glomerulus</a:t>
            </a:r>
            <a:r>
              <a:rPr lang="en-US" sz="3600" b="1" dirty="0" smtClean="0"/>
              <a:t> at a very high rate (180 L/day) and must recover a significant percentage of most of these substances before excretion in the urine.</a:t>
            </a:r>
          </a:p>
          <a:p>
            <a:pPr algn="l" rtl="0"/>
            <a:r>
              <a:rPr lang="en-US" sz="3600" b="1" dirty="0" smtClean="0"/>
              <a:t>mechanisms for </a:t>
            </a:r>
            <a:r>
              <a:rPr lang="en-US" sz="3600" b="1" dirty="0" err="1" smtClean="0"/>
              <a:t>reabsorption</a:t>
            </a:r>
            <a:r>
              <a:rPr lang="en-US" sz="3600" b="1" dirty="0" smtClean="0"/>
              <a:t> of salt and water differ in each of the 4 major tubular segments, the diuretics acting in these segments have differing mechanisms of action. </a:t>
            </a:r>
            <a:endParaRPr lang="ar-IQ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Sites of diuretic drugs action</a:t>
            </a:r>
            <a:endParaRPr lang="ar-IQ" b="1" dirty="0">
              <a:solidFill>
                <a:srgbClr val="FF0000"/>
              </a:solidFill>
            </a:endParaRPr>
          </a:p>
        </p:txBody>
      </p:sp>
      <p:pic>
        <p:nvPicPr>
          <p:cNvPr id="4" name="عنصر نائب للمحتوى 3" descr="photo_2020-05-16_21-23-1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9" y="1124744"/>
            <a:ext cx="8424936" cy="54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2656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476672"/>
            <a:ext cx="8496944" cy="5976664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Prostaglandins (PG) </a:t>
            </a:r>
            <a:r>
              <a:rPr lang="en-US" sz="3600" b="1" dirty="0" smtClean="0">
                <a:solidFill>
                  <a:srgbClr val="0070C0"/>
                </a:solidFill>
              </a:rPr>
              <a:t>are important in maintaining glomerular filtration. When synthesis of prostaglandins is inhibited, e.g. by NSAIDs, the efficacy of most diuretics decreases.</a:t>
            </a:r>
            <a:endParaRPr lang="ar-IQ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en-US" b="1" dirty="0" smtClean="0">
                <a:solidFill>
                  <a:srgbClr val="FF0000"/>
                </a:solidFill>
              </a:rPr>
              <a:t>Classification of diuretics</a:t>
            </a:r>
            <a:r>
              <a:rPr lang="en-US" b="1" dirty="0" smtClean="0"/>
              <a:t> </a:t>
            </a:r>
            <a:br>
              <a:rPr lang="en-US" b="1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3600" b="1" dirty="0" smtClean="0"/>
              <a:t>1. </a:t>
            </a:r>
            <a:r>
              <a:rPr lang="en-US" sz="3600" b="1" dirty="0" smtClean="0">
                <a:solidFill>
                  <a:srgbClr val="FF0000"/>
                </a:solidFill>
              </a:rPr>
              <a:t>High-efficacy</a:t>
            </a:r>
            <a:r>
              <a:rPr lang="en-US" sz="3600" b="1" dirty="0" smtClean="0"/>
              <a:t> (Potassium-depleting)  loop diuretics example: </a:t>
            </a:r>
            <a:r>
              <a:rPr lang="en-US" sz="3600" b="1" dirty="0" err="1" smtClean="0"/>
              <a:t>furosemide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bumetanide</a:t>
            </a:r>
            <a:endParaRPr lang="en-US" sz="3600" b="1" dirty="0" smtClean="0"/>
          </a:p>
          <a:p>
            <a:pPr algn="l" rtl="0">
              <a:buNone/>
            </a:pPr>
            <a:r>
              <a:rPr lang="en-US" sz="3600" b="1" dirty="0" smtClean="0"/>
              <a:t>2. </a:t>
            </a:r>
            <a:r>
              <a:rPr lang="en-US" sz="3600" b="1" dirty="0" smtClean="0">
                <a:solidFill>
                  <a:srgbClr val="FF0000"/>
                </a:solidFill>
              </a:rPr>
              <a:t>Moderate- efficacy </a:t>
            </a:r>
            <a:r>
              <a:rPr lang="en-US" sz="3600" b="1" dirty="0" smtClean="0"/>
              <a:t>(Potassium-depleting) diuretics </a:t>
            </a:r>
          </a:p>
          <a:p>
            <a:pPr algn="l" rtl="0">
              <a:buNone/>
            </a:pPr>
            <a:r>
              <a:rPr lang="en-US" sz="3600" b="1" dirty="0" err="1" smtClean="0"/>
              <a:t>Thiazides</a:t>
            </a:r>
            <a:r>
              <a:rPr lang="en-US" sz="3600" b="1" dirty="0" smtClean="0"/>
              <a:t> &amp; </a:t>
            </a:r>
            <a:r>
              <a:rPr lang="en-US" sz="3600" b="1" dirty="0" err="1" smtClean="0"/>
              <a:t>thiazide</a:t>
            </a:r>
            <a:r>
              <a:rPr lang="en-US" sz="3600" b="1" dirty="0" smtClean="0"/>
              <a:t> like diuretics: </a:t>
            </a:r>
            <a:r>
              <a:rPr lang="en-US" sz="3600" b="1" dirty="0" err="1" smtClean="0"/>
              <a:t>eg</a:t>
            </a:r>
            <a:r>
              <a:rPr lang="en-US" sz="3600" b="1" dirty="0" smtClean="0"/>
              <a:t>. Hydrochlorothiazide, </a:t>
            </a:r>
            <a:r>
              <a:rPr lang="en-US" sz="3600" b="1" dirty="0" err="1" smtClean="0"/>
              <a:t>chlorthalidone</a:t>
            </a:r>
            <a:r>
              <a:rPr lang="en-US" sz="3600" b="1" dirty="0" smtClean="0"/>
              <a:t>,  </a:t>
            </a:r>
            <a:r>
              <a:rPr lang="en-US" sz="3600" b="1" dirty="0" err="1" smtClean="0"/>
              <a:t>metolazone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indapamide</a:t>
            </a:r>
            <a:endParaRPr lang="en-US" sz="3600" b="1" dirty="0" smtClean="0"/>
          </a:p>
          <a:p>
            <a:pPr algn="l" rtl="0">
              <a:buNone/>
            </a:pPr>
            <a:endParaRPr lang="ar-IQ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3. Low efficacy diuretics </a:t>
            </a:r>
          </a:p>
          <a:p>
            <a:pPr algn="l" rtl="0">
              <a:buNone/>
            </a:pPr>
            <a:r>
              <a:rPr lang="en-US" sz="3600" b="1" dirty="0" smtClean="0"/>
              <a:t>a. Potassium- sparing diuretic: </a:t>
            </a:r>
          </a:p>
          <a:p>
            <a:pPr algn="l" rtl="0">
              <a:buNone/>
            </a:pPr>
            <a:r>
              <a:rPr lang="it-IT" sz="3600" b="1" dirty="0" smtClean="0"/>
              <a:t>- Aldosterone antagonist: Spironolactone, eplerenone. </a:t>
            </a:r>
          </a:p>
          <a:p>
            <a:pPr algn="l" rtl="0">
              <a:buNone/>
            </a:pPr>
            <a:r>
              <a:rPr lang="en-US" sz="3600" b="1" dirty="0" smtClean="0"/>
              <a:t>- Inhibitors of renal sodium channel: </a:t>
            </a:r>
            <a:r>
              <a:rPr lang="en-US" sz="3600" b="1" dirty="0" err="1" smtClean="0"/>
              <a:t>triamterene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amiloride</a:t>
            </a:r>
            <a:r>
              <a:rPr lang="en-US" sz="3600" b="1" dirty="0" smtClean="0"/>
              <a:t>. </a:t>
            </a:r>
          </a:p>
          <a:p>
            <a:pPr algn="l" rtl="0">
              <a:buNone/>
            </a:pPr>
            <a:r>
              <a:rPr lang="en-US" sz="3600" b="1" dirty="0" smtClean="0"/>
              <a:t>b. Osmotic diuretics: </a:t>
            </a:r>
            <a:r>
              <a:rPr lang="en-US" sz="3600" b="1" dirty="0" err="1" smtClean="0"/>
              <a:t>Mannitol</a:t>
            </a:r>
            <a:r>
              <a:rPr lang="en-US" sz="3600" b="1" dirty="0" smtClean="0"/>
              <a:t> </a:t>
            </a:r>
          </a:p>
          <a:p>
            <a:pPr algn="l" rtl="0">
              <a:buNone/>
            </a:pPr>
            <a:r>
              <a:rPr lang="en-US" sz="3600" b="1" dirty="0" smtClean="0"/>
              <a:t>c. Carbonic </a:t>
            </a:r>
            <a:r>
              <a:rPr lang="en-US" sz="3600" b="1" dirty="0" err="1" smtClean="0"/>
              <a:t>anhydrase</a:t>
            </a:r>
            <a:r>
              <a:rPr lang="en-US" sz="3600" b="1" dirty="0" smtClean="0"/>
              <a:t> inhibitors: </a:t>
            </a:r>
            <a:r>
              <a:rPr lang="en-US" sz="3600" b="1" dirty="0" err="1" smtClean="0"/>
              <a:t>Acetazolamide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en-US" b="1" dirty="0" smtClean="0">
                <a:solidFill>
                  <a:srgbClr val="FF0000"/>
                </a:solidFill>
              </a:rPr>
              <a:t>Classes of drugs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ar-IQ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25144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</a:rPr>
              <a:t>. </a:t>
            </a:r>
            <a:r>
              <a:rPr lang="en-US" sz="3600" b="1" dirty="0" err="1" smtClean="0">
                <a:solidFill>
                  <a:srgbClr val="FF0000"/>
                </a:solidFill>
              </a:rPr>
              <a:t>Thiazides</a:t>
            </a:r>
            <a:r>
              <a:rPr lang="en-US" sz="3600" b="1" dirty="0" smtClean="0">
                <a:solidFill>
                  <a:srgbClr val="FF0000"/>
                </a:solidFill>
              </a:rPr>
              <a:t> and </a:t>
            </a:r>
            <a:r>
              <a:rPr lang="en-US" sz="3600" b="1" dirty="0" err="1" smtClean="0">
                <a:solidFill>
                  <a:srgbClr val="FF0000"/>
                </a:solidFill>
              </a:rPr>
              <a:t>thiazide</a:t>
            </a:r>
            <a:r>
              <a:rPr lang="en-US" sz="3600" b="1" dirty="0" smtClean="0">
                <a:solidFill>
                  <a:srgbClr val="FF0000"/>
                </a:solidFill>
              </a:rPr>
              <a:t>- related diuretics: </a:t>
            </a:r>
          </a:p>
          <a:p>
            <a:pPr algn="l" rtl="0">
              <a:buNone/>
            </a:pPr>
            <a:r>
              <a:rPr lang="en-US" sz="3600" b="1" dirty="0" smtClean="0"/>
              <a:t>Inhibit sodium </a:t>
            </a:r>
            <a:r>
              <a:rPr lang="en-US" sz="3600" b="1" dirty="0" err="1" smtClean="0"/>
              <a:t>reabsorption</a:t>
            </a:r>
            <a:r>
              <a:rPr lang="en-US" sz="3600" b="1" dirty="0" smtClean="0"/>
              <a:t> by inhibiting the Na+/</a:t>
            </a:r>
            <a:r>
              <a:rPr lang="en-US" sz="3600" b="1" dirty="0" err="1" smtClean="0"/>
              <a:t>Cl</a:t>
            </a:r>
            <a:r>
              <a:rPr lang="en-US" sz="3600" b="1" dirty="0" smtClean="0"/>
              <a:t>- </a:t>
            </a:r>
            <a:r>
              <a:rPr lang="en-US" sz="3600" b="1" dirty="0" err="1" smtClean="0"/>
              <a:t>transpoter</a:t>
            </a:r>
            <a:r>
              <a:rPr lang="en-US" sz="3600" b="1" dirty="0" smtClean="0"/>
              <a:t> in </a:t>
            </a:r>
            <a:r>
              <a:rPr lang="en-US" sz="3600" b="1" dirty="0" smtClean="0">
                <a:solidFill>
                  <a:srgbClr val="FF0000"/>
                </a:solidFill>
              </a:rPr>
              <a:t>distal convoluted tubule </a:t>
            </a:r>
          </a:p>
          <a:p>
            <a:pPr algn="l" rtl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Efficacy</a:t>
            </a:r>
            <a:r>
              <a:rPr lang="en-US" sz="3600" b="1" dirty="0" smtClean="0"/>
              <a:t> is moderate; they cause 5- 10% of filtered sodium to be excreted, because nearly 90% of filtered sodium has already been reabsorbed before it reaches their site of action. </a:t>
            </a:r>
            <a:endParaRPr lang="ar-IQ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60648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sz="3600" b="1" dirty="0" err="1" smtClean="0">
                <a:solidFill>
                  <a:srgbClr val="FF0000"/>
                </a:solidFill>
              </a:rPr>
              <a:t>Hypokalaemia</a:t>
            </a:r>
            <a:r>
              <a:rPr lang="en-US" sz="3600" b="1" dirty="0" smtClean="0"/>
              <a:t> occurs because more amount of sodium is delivered to the distal </a:t>
            </a:r>
            <a:r>
              <a:rPr lang="en-US" sz="3600" b="1" dirty="0" err="1" smtClean="0"/>
              <a:t>nephrones</a:t>
            </a:r>
            <a:r>
              <a:rPr lang="en-US" sz="3600" b="1" dirty="0" smtClean="0"/>
              <a:t>, where it exchanges with potassium.</a:t>
            </a:r>
            <a:endParaRPr lang="ar-IQ" sz="3600" b="1" dirty="0" smtClean="0"/>
          </a:p>
          <a:p>
            <a:pPr algn="l" rtl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‘Ceiling’ of effect is low: </a:t>
            </a:r>
          </a:p>
          <a:p>
            <a:pPr algn="l" rtl="0">
              <a:buNone/>
            </a:pPr>
            <a:r>
              <a:rPr lang="en-US" sz="3600" b="1" dirty="0" smtClean="0"/>
              <a:t>The dose response curve is flat; increasing the dose beyond a small range produces no additional </a:t>
            </a:r>
            <a:r>
              <a:rPr lang="en-US" sz="3600" b="1" dirty="0" err="1" smtClean="0"/>
              <a:t>diuresis</a:t>
            </a:r>
            <a:r>
              <a:rPr lang="en-US" sz="3600" b="1" dirty="0" smtClean="0"/>
              <a:t>. </a:t>
            </a:r>
          </a:p>
          <a:p>
            <a:pPr algn="l" rtl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Onset of action: </a:t>
            </a:r>
          </a:p>
          <a:p>
            <a:pPr algn="l" rtl="0">
              <a:buNone/>
            </a:pPr>
            <a:r>
              <a:rPr lang="en-US" sz="3600" b="1" dirty="0" smtClean="0"/>
              <a:t>Slow - 2h (orally); so they are not suitable for emergency i.e. acute pulmonary </a:t>
            </a:r>
            <a:r>
              <a:rPr lang="en-US" sz="3600" b="1" dirty="0" err="1" smtClean="0"/>
              <a:t>oedema</a:t>
            </a:r>
            <a:r>
              <a:rPr lang="en-US" sz="3600" b="1" dirty="0" smtClean="0"/>
              <a:t> or sever hypertension</a:t>
            </a:r>
            <a:r>
              <a:rPr lang="en-US" sz="3600" dirty="0" smtClean="0"/>
              <a:t>. </a:t>
            </a:r>
            <a:endParaRPr lang="ar-IQ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8640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476673"/>
            <a:ext cx="9144000" cy="6381328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Long duration of action: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(hydrochlorothiazide -12h, </a:t>
            </a:r>
            <a:r>
              <a:rPr lang="en-US" b="1" dirty="0" err="1" smtClean="0"/>
              <a:t>chlorthalidone</a:t>
            </a:r>
            <a:r>
              <a:rPr lang="en-US" b="1" dirty="0" smtClean="0"/>
              <a:t> -48 h). Allows once daily administration and given early in the morning so does not disturb patients’ sleep</a:t>
            </a:r>
          </a:p>
          <a:p>
            <a:pPr algn="l" rtl="0">
              <a:buNone/>
            </a:pPr>
            <a:r>
              <a:rPr lang="en-US" b="1" dirty="0" smtClean="0"/>
              <a:t>They are ineffective in sever renal impairment and when GFR has fallen below 20 ml/min (except </a:t>
            </a:r>
            <a:r>
              <a:rPr lang="en-US" b="1" dirty="0" err="1" smtClean="0"/>
              <a:t>metolazone</a:t>
            </a:r>
            <a:r>
              <a:rPr lang="en-US" b="1" dirty="0" smtClean="0"/>
              <a:t>). </a:t>
            </a:r>
          </a:p>
          <a:p>
            <a:pPr algn="l" rtl="0">
              <a:buNone/>
            </a:pPr>
            <a:r>
              <a:rPr lang="en-US" b="1" dirty="0" smtClean="0"/>
              <a:t>Chronic use reduce blood pressure in </a:t>
            </a:r>
            <a:r>
              <a:rPr lang="en-US" b="1" dirty="0" err="1" smtClean="0"/>
              <a:t>hypertensives</a:t>
            </a:r>
            <a:r>
              <a:rPr lang="en-US" b="1" dirty="0" smtClean="0"/>
              <a:t> due to </a:t>
            </a:r>
            <a:r>
              <a:rPr lang="en-US" b="1" dirty="0" err="1" smtClean="0"/>
              <a:t>thiazides</a:t>
            </a:r>
            <a:r>
              <a:rPr lang="en-US" b="1" dirty="0" smtClean="0"/>
              <a:t>-induced </a:t>
            </a:r>
            <a:r>
              <a:rPr lang="en-US" b="1" dirty="0" err="1" smtClean="0"/>
              <a:t>diuresis</a:t>
            </a:r>
            <a:r>
              <a:rPr lang="en-US" b="1" dirty="0" smtClean="0"/>
              <a:t>, in addition to vasodilatation which reduces the peripheral resistance, through increasing </a:t>
            </a:r>
            <a:r>
              <a:rPr lang="en-US" b="1" dirty="0" err="1" smtClean="0"/>
              <a:t>vasodilating</a:t>
            </a:r>
            <a:r>
              <a:rPr lang="en-US" b="1" dirty="0" smtClean="0"/>
              <a:t> PGS. </a:t>
            </a:r>
            <a:endParaRPr lang="ar-IQ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963</Words>
  <Application>Microsoft Office PowerPoint</Application>
  <PresentationFormat>On-screen Show (4:3)</PresentationFormat>
  <Paragraphs>79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سمة Office</vt:lpstr>
      <vt:lpstr>Diuretics</vt:lpstr>
      <vt:lpstr>RENAL TRANSPORT MECHANISMS </vt:lpstr>
      <vt:lpstr>Sites of diuretic drugs action</vt:lpstr>
      <vt:lpstr>PowerPoint Presentation</vt:lpstr>
      <vt:lpstr> Classification of diuretics  </vt:lpstr>
      <vt:lpstr>  </vt:lpstr>
      <vt:lpstr> Classes of drugs  </vt:lpstr>
      <vt:lpstr>PowerPoint Presentation</vt:lpstr>
      <vt:lpstr>PowerPoint Presentation</vt:lpstr>
      <vt:lpstr>PowerPoint Presentation</vt:lpstr>
      <vt:lpstr>Clinical uses</vt:lpstr>
      <vt:lpstr> 2. Loop diuretics  </vt:lpstr>
      <vt:lpstr>PowerPoint Presentation</vt:lpstr>
      <vt:lpstr>PowerPoint Presentation</vt:lpstr>
      <vt:lpstr>Clinical uses</vt:lpstr>
      <vt:lpstr>Side effects of diuretics </vt:lpstr>
      <vt:lpstr>PowerPoint Presentation</vt:lpstr>
      <vt:lpstr>Drug interactions of loop and thiazide diuretics 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Maher</dc:creator>
  <cp:lastModifiedBy>AL-NABAA</cp:lastModifiedBy>
  <cp:revision>83</cp:revision>
  <dcterms:created xsi:type="dcterms:W3CDTF">2019-02-21T21:49:31Z</dcterms:created>
  <dcterms:modified xsi:type="dcterms:W3CDTF">2023-10-19T17:16:01Z</dcterms:modified>
</cp:coreProperties>
</file>